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3045817" y="285750"/>
            <a:ext cx="6582966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u="sng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Incident Reporting Work Flow</a:t>
            </a:r>
          </a:p>
        </p:txBody>
      </p:sp>
      <p:sp>
        <p:nvSpPr>
          <p:cNvPr id="120" name="Shape 120"/>
          <p:cNvSpPr/>
          <p:nvPr/>
        </p:nvSpPr>
        <p:spPr>
          <a:xfrm>
            <a:off x="5574118" y="1263649"/>
            <a:ext cx="1856564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User Reports Incident</a:t>
            </a:r>
          </a:p>
        </p:txBody>
      </p:sp>
      <p:sp>
        <p:nvSpPr>
          <p:cNvPr id="121" name="Shape 121"/>
          <p:cNvSpPr/>
          <p:nvPr/>
        </p:nvSpPr>
        <p:spPr>
          <a:xfrm>
            <a:off x="5511800" y="1130299"/>
            <a:ext cx="1981200" cy="6223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2" name="Shape 122"/>
          <p:cNvSpPr/>
          <p:nvPr/>
        </p:nvSpPr>
        <p:spPr>
          <a:xfrm>
            <a:off x="3983121" y="2143124"/>
            <a:ext cx="4814622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Incident is pushed to Dashboard, under pending incidents </a:t>
            </a:r>
          </a:p>
        </p:txBody>
      </p:sp>
      <p:sp>
        <p:nvSpPr>
          <p:cNvPr id="123" name="Shape 123"/>
          <p:cNvSpPr/>
          <p:nvPr/>
        </p:nvSpPr>
        <p:spPr>
          <a:xfrm>
            <a:off x="3697907" y="1974849"/>
            <a:ext cx="5608986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4" name="Shape 124"/>
          <p:cNvSpPr/>
          <p:nvPr/>
        </p:nvSpPr>
        <p:spPr>
          <a:xfrm>
            <a:off x="4066736" y="2978148"/>
            <a:ext cx="4807629" cy="31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r>
              <a:t>Reference number is generated in the form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REF-23-BCMM</a:t>
            </a:r>
          </a:p>
        </p:txBody>
      </p:sp>
      <p:sp>
        <p:nvSpPr>
          <p:cNvPr id="125" name="Shape 125"/>
          <p:cNvSpPr/>
          <p:nvPr/>
        </p:nvSpPr>
        <p:spPr>
          <a:xfrm>
            <a:off x="3896022" y="2819400"/>
            <a:ext cx="5156300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6" name="Shape 126"/>
          <p:cNvSpPr/>
          <p:nvPr/>
        </p:nvSpPr>
        <p:spPr>
          <a:xfrm>
            <a:off x="3294073" y="3987799"/>
            <a:ext cx="6333211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Relevant department receives incident on their dashboard and receives email.</a:t>
            </a:r>
          </a:p>
        </p:txBody>
      </p:sp>
      <p:sp>
        <p:nvSpPr>
          <p:cNvPr id="127" name="Shape 127"/>
          <p:cNvSpPr/>
          <p:nvPr/>
        </p:nvSpPr>
        <p:spPr>
          <a:xfrm>
            <a:off x="2480638" y="3829049"/>
            <a:ext cx="7713324" cy="635002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8" name="Shape 128"/>
          <p:cNvSpPr/>
          <p:nvPr/>
        </p:nvSpPr>
        <p:spPr>
          <a:xfrm>
            <a:off x="3501910" y="4997447"/>
            <a:ext cx="5917537" cy="317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r>
              <a:t>Service department personnel marks the incident as “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Assigned to User</a:t>
            </a:r>
            <a:r>
              <a:t>”</a:t>
            </a:r>
          </a:p>
        </p:txBody>
      </p:sp>
      <p:sp>
        <p:nvSpPr>
          <p:cNvPr id="129" name="Shape 129"/>
          <p:cNvSpPr/>
          <p:nvPr/>
        </p:nvSpPr>
        <p:spPr>
          <a:xfrm>
            <a:off x="2480638" y="4838698"/>
            <a:ext cx="7713324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0" name="Shape 130"/>
          <p:cNvSpPr/>
          <p:nvPr/>
        </p:nvSpPr>
        <p:spPr>
          <a:xfrm>
            <a:off x="4381449" y="5848349"/>
            <a:ext cx="414556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User receives progress on their mobile or web app</a:t>
            </a:r>
          </a:p>
        </p:txBody>
      </p:sp>
      <p:sp>
        <p:nvSpPr>
          <p:cNvPr id="131" name="Shape 131"/>
          <p:cNvSpPr/>
          <p:nvPr/>
        </p:nvSpPr>
        <p:spPr>
          <a:xfrm>
            <a:off x="2474189" y="5689599"/>
            <a:ext cx="7713323" cy="635002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2" name="Shape 132"/>
          <p:cNvSpPr/>
          <p:nvPr/>
        </p:nvSpPr>
        <p:spPr>
          <a:xfrm>
            <a:off x="2461489" y="6508750"/>
            <a:ext cx="7713323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3" name="Shape 133"/>
          <p:cNvSpPr/>
          <p:nvPr/>
        </p:nvSpPr>
        <p:spPr>
          <a:xfrm>
            <a:off x="3642311" y="6667498"/>
            <a:ext cx="5433535" cy="31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r>
              <a:t>Service department personnel marks the incident as “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In Progress</a:t>
            </a:r>
            <a:r>
              <a:t>”</a:t>
            </a:r>
          </a:p>
        </p:txBody>
      </p:sp>
      <p:sp>
        <p:nvSpPr>
          <p:cNvPr id="134" name="Shape 134"/>
          <p:cNvSpPr/>
          <p:nvPr/>
        </p:nvSpPr>
        <p:spPr>
          <a:xfrm>
            <a:off x="4387898" y="7486650"/>
            <a:ext cx="4145561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User receives progress on their mobile or web app</a:t>
            </a:r>
          </a:p>
        </p:txBody>
      </p:sp>
      <p:sp>
        <p:nvSpPr>
          <p:cNvPr id="135" name="Shape 135"/>
          <p:cNvSpPr/>
          <p:nvPr/>
        </p:nvSpPr>
        <p:spPr>
          <a:xfrm>
            <a:off x="2480638" y="7327900"/>
            <a:ext cx="7713324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6" name="Shape 136"/>
          <p:cNvSpPr/>
          <p:nvPr/>
        </p:nvSpPr>
        <p:spPr>
          <a:xfrm>
            <a:off x="2492842" y="8058150"/>
            <a:ext cx="7713324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7" name="Shape 137"/>
          <p:cNvSpPr/>
          <p:nvPr/>
        </p:nvSpPr>
        <p:spPr>
          <a:xfrm>
            <a:off x="3757746" y="8216898"/>
            <a:ext cx="5265372" cy="31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r>
              <a:t>Service department personnel marks the incident as “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Complete</a:t>
            </a:r>
            <a:r>
              <a:t>”</a:t>
            </a:r>
          </a:p>
        </p:txBody>
      </p:sp>
      <p:sp>
        <p:nvSpPr>
          <p:cNvPr id="138" name="Shape 138"/>
          <p:cNvSpPr/>
          <p:nvPr/>
        </p:nvSpPr>
        <p:spPr>
          <a:xfrm>
            <a:off x="4419251" y="9036050"/>
            <a:ext cx="414556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/>
            <a:r>
              <a:t>User receives progress on their mobile or web app</a:t>
            </a:r>
          </a:p>
        </p:txBody>
      </p:sp>
      <p:sp>
        <p:nvSpPr>
          <p:cNvPr id="139" name="Shape 139"/>
          <p:cNvSpPr/>
          <p:nvPr/>
        </p:nvSpPr>
        <p:spPr>
          <a:xfrm>
            <a:off x="2511992" y="8877300"/>
            <a:ext cx="7713323" cy="6350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0" name="Shape 140"/>
          <p:cNvSpPr/>
          <p:nvPr/>
        </p:nvSpPr>
        <p:spPr>
          <a:xfrm>
            <a:off x="10318305" y="5924548"/>
            <a:ext cx="2604390" cy="1905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NB:</a:t>
            </a:r>
            <a:r>
              <a:rPr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>
                <a:solidFill>
                  <a:srgbClr val="FF2600"/>
                </a:solidFill>
              </a:rPr>
              <a:t>At any point, service</a:t>
            </a:r>
            <a:endParaRPr>
              <a:solidFill>
                <a:srgbClr val="FF2600"/>
              </a:solidFill>
            </a:endParaRPr>
          </a:p>
          <a:p>
            <a:pPr>
              <a:defRPr sz="1400">
                <a:solidFill>
                  <a:srgbClr val="FF2600"/>
                </a:solidFill>
              </a:defRPr>
            </a:pPr>
            <a:r>
              <a:t>department can send</a:t>
            </a:r>
          </a:p>
          <a:p>
            <a:pPr>
              <a:defRPr sz="1400">
                <a:solidFill>
                  <a:srgbClr val="FF2600"/>
                </a:solidFill>
              </a:defRPr>
            </a:pPr>
            <a:r>
              <a:t>user a message, however user</a:t>
            </a:r>
          </a:p>
          <a:p>
            <a:pPr>
              <a:defRPr sz="1400">
                <a:solidFill>
                  <a:srgbClr val="FF2600"/>
                </a:solidFill>
              </a:defRPr>
            </a:pPr>
            <a:r>
              <a:t>cannot respond to messages.</a:t>
            </a:r>
          </a:p>
          <a:p>
            <a:pPr>
              <a:defRPr sz="1400">
                <a:solidFill>
                  <a:srgbClr val="FF2600"/>
                </a:solidFill>
              </a:defRPr>
            </a:pPr>
            <a:r>
              <a:t>The user can just read</a:t>
            </a:r>
          </a:p>
          <a:p>
            <a:pPr>
              <a:defRPr sz="1400">
                <a:solidFill>
                  <a:srgbClr val="FF2600"/>
                </a:solidFill>
              </a:defRPr>
            </a:pPr>
            <a:r>
              <a:t>sent messages.</a:t>
            </a:r>
          </a:p>
        </p:txBody>
      </p:sp>
      <p:sp>
        <p:nvSpPr>
          <p:cNvPr id="141" name="Shape 141"/>
          <p:cNvSpPr/>
          <p:nvPr/>
        </p:nvSpPr>
        <p:spPr>
          <a:xfrm>
            <a:off x="10340330" y="5695950"/>
            <a:ext cx="2578990" cy="2260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2" name="Shape 142"/>
          <p:cNvSpPr/>
          <p:nvPr/>
        </p:nvSpPr>
        <p:spPr>
          <a:xfrm>
            <a:off x="6594028" y="1759656"/>
            <a:ext cx="1" cy="22083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3" name="Shape 143"/>
          <p:cNvSpPr/>
          <p:nvPr/>
        </p:nvSpPr>
        <p:spPr>
          <a:xfrm>
            <a:off x="6594028" y="2622549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4" name="Shape 144"/>
          <p:cNvSpPr/>
          <p:nvPr/>
        </p:nvSpPr>
        <p:spPr>
          <a:xfrm>
            <a:off x="6594028" y="3479096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5" name="Shape 145"/>
          <p:cNvSpPr/>
          <p:nvPr/>
        </p:nvSpPr>
        <p:spPr>
          <a:xfrm>
            <a:off x="6594028" y="4471812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6" name="Shape 146"/>
          <p:cNvSpPr/>
          <p:nvPr/>
        </p:nvSpPr>
        <p:spPr>
          <a:xfrm>
            <a:off x="6594028" y="5482873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7" name="Shape 147"/>
          <p:cNvSpPr/>
          <p:nvPr/>
        </p:nvSpPr>
        <p:spPr>
          <a:xfrm>
            <a:off x="6594028" y="6318955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8" name="Shape 148"/>
          <p:cNvSpPr/>
          <p:nvPr/>
        </p:nvSpPr>
        <p:spPr>
          <a:xfrm>
            <a:off x="6594028" y="7150100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9" name="Shape 149"/>
          <p:cNvSpPr/>
          <p:nvPr/>
        </p:nvSpPr>
        <p:spPr>
          <a:xfrm>
            <a:off x="6594028" y="7948788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0" name="Shape 150"/>
          <p:cNvSpPr/>
          <p:nvPr/>
        </p:nvSpPr>
        <p:spPr>
          <a:xfrm>
            <a:off x="6594028" y="8725959"/>
            <a:ext cx="1" cy="22083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